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0793-88A7-C908-A5A2-0B1D6DE49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2532887"/>
            <a:ext cx="8791575" cy="977075"/>
          </a:xfrm>
        </p:spPr>
        <p:txBody>
          <a:bodyPr>
            <a:normAutofit/>
          </a:bodyPr>
          <a:lstStyle/>
          <a:p>
            <a:r>
              <a:rPr lang="en-IN" sz="3600" dirty="0"/>
              <a:t>8. जाहिरातीची अंमलबजावणी आणि मूल्यमापन</a:t>
            </a:r>
            <a:endParaRPr lang="en-US" sz="36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3ECCB2F-9ACB-271A-9D67-19BC8A1AB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7747" y="5450967"/>
            <a:ext cx="2181225" cy="977900"/>
          </a:xfrm>
        </p:spPr>
        <p:txBody>
          <a:bodyPr/>
          <a:lstStyle/>
          <a:p>
            <a:pPr algn="ctr"/>
            <a:r>
              <a:rPr lang="mr-IN" dirty="0">
                <a:solidFill>
                  <a:schemeClr val="tx1"/>
                </a:solidFill>
              </a:rPr>
              <a:t>प्रा. डामसे एस. के.</a:t>
            </a:r>
          </a:p>
          <a:p>
            <a:pPr algn="ctr"/>
            <a:r>
              <a:rPr lang="mr-IN" dirty="0">
                <a:solidFill>
                  <a:schemeClr val="tx1"/>
                </a:solidFill>
              </a:rPr>
              <a:t>वाणिज्य विभाग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002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96AF7-56CB-15F6-2FFF-65B420A1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प्रसारित करण्याचा कार्यवाहीत्मक प्रकार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1E680-0C12-71A6-E93C-C57FE247E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336" y="2249486"/>
            <a:ext cx="9502075" cy="4270185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सरळ विक्री किंवा सत्य संदेश</a:t>
            </a:r>
          </a:p>
          <a:p>
            <a:r>
              <a:rPr lang="en-IN" dirty="0"/>
              <a:t>शास्त्रीय/ तांत्रिक पुरावे</a:t>
            </a:r>
          </a:p>
          <a:p>
            <a:r>
              <a:rPr lang="en-IN" dirty="0"/>
              <a:t>प्रत्यक्ष प्रदर्शन</a:t>
            </a:r>
          </a:p>
          <a:p>
            <a:r>
              <a:rPr lang="en-IN" dirty="0"/>
              <a:t>मानपत्र</a:t>
            </a:r>
          </a:p>
          <a:p>
            <a:r>
              <a:rPr lang="en-IN" dirty="0"/>
              <a:t>ॲ</a:t>
            </a:r>
            <a:r>
              <a:rPr lang="en-IN" dirty="0" err="1"/>
              <a:t>निमेशन</a:t>
            </a:r>
            <a:endParaRPr lang="en-IN" dirty="0"/>
          </a:p>
          <a:p>
            <a:r>
              <a:rPr lang="en-IN" dirty="0"/>
              <a:t>नाट्यमय</a:t>
            </a:r>
          </a:p>
          <a:p>
            <a:r>
              <a:rPr lang="en-IN" dirty="0"/>
              <a:t>तुलना</a:t>
            </a:r>
          </a:p>
          <a:p>
            <a:r>
              <a:rPr lang="en-IN" dirty="0"/>
              <a:t>जीवनाचे वास्तव चित्रण</a:t>
            </a:r>
          </a:p>
          <a:p>
            <a:r>
              <a:rPr lang="en-IN" dirty="0"/>
              <a:t>व्यक्तिमत्व प्रतीक</a:t>
            </a:r>
          </a:p>
          <a:p>
            <a:r>
              <a:rPr lang="en-IN" dirty="0"/>
              <a:t>कल्पना जाल</a:t>
            </a:r>
          </a:p>
          <a:p>
            <a:r>
              <a:rPr lang="en-IN" dirty="0"/>
              <a:t>विनोद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9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099F-7409-D3E4-B325-AA816238E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689715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b="1" i="1" dirty="0"/>
              <a:t>Thank you</a:t>
            </a:r>
            <a:endParaRPr lang="en-IN" sz="7200" b="1" i="1" dirty="0"/>
          </a:p>
        </p:txBody>
      </p:sp>
    </p:spTree>
    <p:extLst>
      <p:ext uri="{BB962C8B-B14F-4D97-AF65-F5344CB8AC3E}">
        <p14:creationId xmlns:p14="http://schemas.microsoft.com/office/powerpoint/2010/main" val="107498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E981-16FD-061A-5DA1-B977BDC2F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000" dirty="0"/>
              <a:t>मार्गदर्शन तत्त्वे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1427C-BF68-F120-021D-930507E6F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249486"/>
            <a:ext cx="9447211" cy="3989995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शीर्षक</a:t>
            </a:r>
          </a:p>
          <a:p>
            <a:r>
              <a:rPr lang="en-IN" dirty="0"/>
              <a:t>चित्रे </a:t>
            </a:r>
          </a:p>
          <a:p>
            <a:r>
              <a:rPr lang="en-IN" dirty="0"/>
              <a:t>मजकूर</a:t>
            </a:r>
          </a:p>
          <a:p>
            <a:r>
              <a:rPr lang="en-IN" dirty="0"/>
              <a:t>घोषणा/ घोषवाक्य</a:t>
            </a:r>
          </a:p>
          <a:p>
            <a:r>
              <a:rPr lang="en-IN" dirty="0"/>
              <a:t>लोगो</a:t>
            </a:r>
          </a:p>
          <a:p>
            <a:r>
              <a:rPr lang="en-IN" dirty="0"/>
              <a:t>रचना</a:t>
            </a:r>
          </a:p>
          <a:p>
            <a:r>
              <a:rPr lang="en-IN" dirty="0"/>
              <a:t>रंग</a:t>
            </a:r>
          </a:p>
          <a:p>
            <a:r>
              <a:rPr lang="en-IN" dirty="0"/>
              <a:t>आकार आणि स्थिती</a:t>
            </a:r>
          </a:p>
          <a:p>
            <a:r>
              <a:rPr lang="en-IN" dirty="0"/>
              <a:t>टंकलेखनाचा आकार</a:t>
            </a:r>
          </a:p>
          <a:p>
            <a:r>
              <a:rPr lang="en-IN" dirty="0"/>
              <a:t>वारंवारिता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85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9D4A9-7415-3436-22CD-676429BA3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बाह्य जाहिरातीसाठी आवश्यक बाबी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0FD14-C9DC-063E-7E2C-352F577DD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3352" y="2249486"/>
            <a:ext cx="9374059" cy="3904425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संक्षिप्त मजकूर</a:t>
            </a:r>
          </a:p>
          <a:p>
            <a:r>
              <a:rPr lang="en-IN" dirty="0"/>
              <a:t>चित्रांचा वापर</a:t>
            </a:r>
          </a:p>
          <a:p>
            <a:r>
              <a:rPr lang="en-IN" dirty="0"/>
              <a:t>रंग संगती</a:t>
            </a:r>
          </a:p>
          <a:p>
            <a:r>
              <a:rPr lang="en-IN" dirty="0"/>
              <a:t>आकार</a:t>
            </a:r>
          </a:p>
          <a:p>
            <a:r>
              <a:rPr lang="en-IN" dirty="0"/>
              <a:t>अक्षरांचा आकार</a:t>
            </a:r>
          </a:p>
          <a:p>
            <a:r>
              <a:rPr lang="en-IN" dirty="0"/>
              <a:t>उत्पादन/ वस्तू</a:t>
            </a:r>
          </a:p>
          <a:p>
            <a:r>
              <a:rPr lang="en-IN" dirty="0"/>
              <a:t>ठिकाण</a:t>
            </a:r>
          </a:p>
          <a:p>
            <a:r>
              <a:rPr lang="en-IN" dirty="0"/>
              <a:t>योग्य पार्श्वभूमी</a:t>
            </a:r>
          </a:p>
          <a:p>
            <a:r>
              <a:rPr lang="en-IN" dirty="0"/>
              <a:t>योग्य तपासणी</a:t>
            </a:r>
          </a:p>
          <a:p>
            <a:r>
              <a:rPr lang="en-IN" dirty="0"/>
              <a:t>योग्य निजा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15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0CBB-62AB-E585-DC6D-051565638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57170"/>
          </a:xfrm>
        </p:spPr>
        <p:txBody>
          <a:bodyPr/>
          <a:lstStyle/>
          <a:p>
            <a:pPr algn="ctr"/>
            <a:r>
              <a:rPr lang="en-IN" sz="4000" dirty="0"/>
              <a:t>दूरदर्शनसाठी जाहिरात मजकूर</a:t>
            </a:r>
            <a:br>
              <a:rPr lang="en-IN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CA7E2-F497-7A3A-8D07-A249DC17E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376" y="2249486"/>
            <a:ext cx="9182035" cy="3989995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सुरुवात</a:t>
            </a:r>
          </a:p>
          <a:p>
            <a:r>
              <a:rPr lang="en-IN" dirty="0"/>
              <a:t>संगीत</a:t>
            </a:r>
          </a:p>
          <a:p>
            <a:r>
              <a:rPr lang="en-IN" dirty="0"/>
              <a:t>ध्वनि परिणाम</a:t>
            </a:r>
          </a:p>
          <a:p>
            <a:r>
              <a:rPr lang="en-IN" dirty="0"/>
              <a:t>वस्तू दर्शन</a:t>
            </a:r>
          </a:p>
          <a:p>
            <a:r>
              <a:rPr lang="en-IN" dirty="0"/>
              <a:t>मुद्रा वारंवारिता</a:t>
            </a:r>
          </a:p>
          <a:p>
            <a:r>
              <a:rPr lang="en-IN" dirty="0"/>
              <a:t>कालावधी</a:t>
            </a:r>
          </a:p>
          <a:p>
            <a:r>
              <a:rPr lang="en-IN" dirty="0"/>
              <a:t>लोकप्रिय व्यक्तीचा वापर</a:t>
            </a:r>
          </a:p>
          <a:p>
            <a:r>
              <a:rPr lang="en-IN" dirty="0"/>
              <a:t>भाषा</a:t>
            </a:r>
          </a:p>
          <a:p>
            <a:r>
              <a:rPr lang="en-IN" dirty="0"/>
              <a:t>वस्तूचा वापर</a:t>
            </a:r>
          </a:p>
          <a:p>
            <a:r>
              <a:rPr lang="en-IN" dirty="0"/>
              <a:t>वेगळेपण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9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5D08C-D610-95DD-52C3-27335455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जाहिरातीसाठी मजकूर </a:t>
            </a:r>
            <a:r>
              <a:rPr lang="en-IN" dirty="0" err="1"/>
              <a:t>घटक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2B7DE-32E0-B7D0-512E-AEB2A6427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656" y="2249487"/>
            <a:ext cx="9227755" cy="3541714"/>
          </a:xfrm>
        </p:spPr>
        <p:txBody>
          <a:bodyPr>
            <a:normAutofit fontScale="92500" lnSpcReduction="10000"/>
          </a:bodyPr>
          <a:lstStyle/>
          <a:p>
            <a:r>
              <a:rPr lang="en-IN" dirty="0"/>
              <a:t>मुख्य शीर्षक</a:t>
            </a:r>
          </a:p>
          <a:p>
            <a:r>
              <a:rPr lang="en-IN" dirty="0"/>
              <a:t>उपशीर्षक</a:t>
            </a:r>
          </a:p>
          <a:p>
            <a:r>
              <a:rPr lang="en-IN" dirty="0"/>
              <a:t>मसुद्याचा मुख्य भाग</a:t>
            </a:r>
          </a:p>
          <a:p>
            <a:r>
              <a:rPr lang="en-IN" dirty="0"/>
              <a:t>चित्रातील ओळी</a:t>
            </a:r>
          </a:p>
          <a:p>
            <a:r>
              <a:rPr lang="en-IN" dirty="0"/>
              <a:t>घोषणा</a:t>
            </a:r>
          </a:p>
          <a:p>
            <a:r>
              <a:rPr lang="en-IN" dirty="0"/>
              <a:t>बोधवाक्य, बोधचिन्ह, बोधस्वाक्षऱ्या</a:t>
            </a:r>
          </a:p>
          <a:p>
            <a:r>
              <a:rPr lang="en-IN" dirty="0"/>
              <a:t>अंतिम कल्पना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3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3800D-174C-5FE2-4ACC-991D4ED17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मजकुराचे प्रकार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2AC42-8045-B64D-ED8B-FC93FC284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22713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संस्थात्मक मजकूर</a:t>
            </a:r>
          </a:p>
          <a:p>
            <a:r>
              <a:rPr lang="en-IN" dirty="0"/>
              <a:t>वर्णनात्मक मजकूर</a:t>
            </a:r>
          </a:p>
          <a:p>
            <a:r>
              <a:rPr lang="en-IN" dirty="0"/>
              <a:t>शास्त्रीय मजकूर</a:t>
            </a:r>
          </a:p>
          <a:p>
            <a:r>
              <a:rPr lang="en-IN" dirty="0"/>
              <a:t>विनोदी जाहिरात मजकूर</a:t>
            </a:r>
          </a:p>
          <a:p>
            <a:r>
              <a:rPr lang="en-IN" dirty="0"/>
              <a:t>चालू घडामोडी विषयी मजकूर</a:t>
            </a:r>
          </a:p>
          <a:p>
            <a:r>
              <a:rPr lang="en-IN" dirty="0"/>
              <a:t>कारणमीमांसा मजकूर</a:t>
            </a:r>
          </a:p>
          <a:p>
            <a:r>
              <a:rPr lang="en-IN" dirty="0"/>
              <a:t>प्रश्नार्थक मजकूर</a:t>
            </a:r>
          </a:p>
          <a:p>
            <a:r>
              <a:rPr lang="en-IN" dirty="0"/>
              <a:t>शैक्षणिक मजकूर</a:t>
            </a:r>
          </a:p>
          <a:p>
            <a:r>
              <a:rPr lang="en-IN" dirty="0"/>
              <a:t>निशब्द मजकूर</a:t>
            </a:r>
          </a:p>
          <a:p>
            <a:r>
              <a:rPr lang="en-IN" dirty="0"/>
              <a:t>प्रतिष्ठितांची प्रतिक्रिया असणारा मजकूर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7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F703B-3242-889E-9E15-05AA475B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जाहिरातीतील चांगल्या चित्राचे गुण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7B277-2DC1-3EFB-1597-6C65E947D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/>
              <a:t>साधेपणा</a:t>
            </a:r>
          </a:p>
          <a:p>
            <a:r>
              <a:rPr lang="en-IN" dirty="0"/>
              <a:t>सुंदर व आव्हानात्मक</a:t>
            </a:r>
          </a:p>
          <a:p>
            <a:r>
              <a:rPr lang="en-IN" dirty="0"/>
              <a:t>रंगसंगती</a:t>
            </a:r>
          </a:p>
          <a:p>
            <a:r>
              <a:rPr lang="en-IN" dirty="0"/>
              <a:t>कल्पना प्रवर्तक</a:t>
            </a:r>
          </a:p>
          <a:p>
            <a:r>
              <a:rPr lang="en-IN" dirty="0"/>
              <a:t>प्रसंगोचित्त</a:t>
            </a:r>
          </a:p>
          <a:p>
            <a:r>
              <a:rPr lang="en-IN" dirty="0"/>
              <a:t>अंतिम परिणाम</a:t>
            </a:r>
          </a:p>
          <a:p>
            <a:r>
              <a:rPr lang="en-IN" dirty="0"/>
              <a:t>जीवनशैलीसी मिळते जुळते असावे</a:t>
            </a:r>
          </a:p>
          <a:p>
            <a:r>
              <a:rPr lang="en-IN" dirty="0"/>
              <a:t>शीर्षकांसी संबंधित </a:t>
            </a:r>
          </a:p>
          <a:p>
            <a:r>
              <a:rPr lang="en-IN" dirty="0"/>
              <a:t>अद्वितीयत्ता</a:t>
            </a:r>
          </a:p>
          <a:p>
            <a:r>
              <a:rPr lang="en-IN" dirty="0"/>
              <a:t>मुद्द्याला सोडून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5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5735-5D2B-15DD-5A6C-E1A572154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परिणामकारक रचनेतील आवश्यक बाबी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26227-99AB-8259-FE39-62803E5F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624" y="2097088"/>
            <a:ext cx="9483787" cy="4075111"/>
          </a:xfrm>
        </p:spPr>
        <p:txBody>
          <a:bodyPr>
            <a:normAutofit fontScale="55000" lnSpcReduction="20000"/>
          </a:bodyPr>
          <a:lstStyle/>
          <a:p>
            <a:r>
              <a:rPr lang="en-IN" dirty="0"/>
              <a:t>समतोल</a:t>
            </a:r>
          </a:p>
          <a:p>
            <a:r>
              <a:rPr lang="en-IN" dirty="0"/>
              <a:t>प्रमाण</a:t>
            </a:r>
          </a:p>
          <a:p>
            <a:r>
              <a:rPr lang="en-IN" dirty="0"/>
              <a:t>एकात्मता किंवा एकवाक्यता</a:t>
            </a:r>
          </a:p>
          <a:p>
            <a:r>
              <a:rPr lang="en-IN" dirty="0"/>
              <a:t>विरोधाभास</a:t>
            </a:r>
          </a:p>
          <a:p>
            <a:r>
              <a:rPr lang="en-IN" dirty="0"/>
              <a:t>साधेपणा</a:t>
            </a:r>
          </a:p>
          <a:p>
            <a:r>
              <a:rPr lang="en-IN" dirty="0"/>
              <a:t>वाचनीय</a:t>
            </a:r>
          </a:p>
          <a:p>
            <a:r>
              <a:rPr lang="en-IN" dirty="0"/>
              <a:t>एका घटकाचे वर्चस्व</a:t>
            </a:r>
          </a:p>
          <a:p>
            <a:r>
              <a:rPr lang="en-IN" dirty="0"/>
              <a:t>पांढरी किंवा मोकळी जागा</a:t>
            </a:r>
          </a:p>
          <a:p>
            <a:r>
              <a:rPr lang="en-IN" dirty="0"/>
              <a:t>चैतन्य</a:t>
            </a:r>
          </a:p>
          <a:p>
            <a:r>
              <a:rPr lang="en-IN" dirty="0"/>
              <a:t>स्पष्टता</a:t>
            </a:r>
          </a:p>
          <a:p>
            <a:r>
              <a:rPr lang="en-IN" dirty="0"/>
              <a:t>वातावरण</a:t>
            </a:r>
          </a:p>
          <a:p>
            <a:r>
              <a:rPr lang="en-IN" dirty="0"/>
              <a:t>प्रथमदर्शनी मनावर उमटलेली छाप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68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943A3-C5EC-C636-F53D-350A2209C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 रचनेचे महत्त्व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1F519-19C2-DFE6-5EEC-970A18EAF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निमंत्रण व आवाहन</a:t>
            </a:r>
          </a:p>
          <a:p>
            <a:r>
              <a:rPr lang="en-IN" dirty="0"/>
              <a:t>तर्कसंगत व क्रमवार व्यवस्था</a:t>
            </a:r>
          </a:p>
          <a:p>
            <a:r>
              <a:rPr lang="en-IN" dirty="0"/>
              <a:t>आटो</a:t>
            </a:r>
            <a:r>
              <a:rPr lang="mr-IN" dirty="0"/>
              <a:t>प</a:t>
            </a:r>
            <a:r>
              <a:rPr lang="en-IN" dirty="0"/>
              <a:t>शीरपणा</a:t>
            </a:r>
          </a:p>
          <a:p>
            <a:r>
              <a:rPr lang="en-IN" dirty="0"/>
              <a:t>ठसा</a:t>
            </a:r>
          </a:p>
          <a:p>
            <a:r>
              <a:rPr lang="en-IN" dirty="0"/>
              <a:t>वस्तूची ओळख</a:t>
            </a:r>
          </a:p>
          <a:p>
            <a:r>
              <a:rPr lang="en-IN" dirty="0"/>
              <a:t>उपलब्ध जागेचा पुरेपूर वापर</a:t>
            </a:r>
          </a:p>
          <a:p>
            <a:r>
              <a:rPr lang="en-IN" dirty="0"/>
              <a:t>नियोजनबद्धता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4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222</Words>
  <Application>Microsoft Office PowerPoint</Application>
  <PresentationFormat>Widescreen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Circuit</vt:lpstr>
      <vt:lpstr>8. जाहिरातीची अंमलबजावणी आणि मूल्यमापन</vt:lpstr>
      <vt:lpstr>मार्गदर्शन तत्त्वे</vt:lpstr>
      <vt:lpstr>बाह्य जाहिरातीसाठी आवश्यक बाबी</vt:lpstr>
      <vt:lpstr>दूरदर्शनसाठी जाहिरात मजकूर </vt:lpstr>
      <vt:lpstr>जाहिरातीसाठी मजकूर घटक</vt:lpstr>
      <vt:lpstr>जाहिरात मजकुराचे प्रकार</vt:lpstr>
      <vt:lpstr>जाहिरातीतील चांगल्या चित्राचे गुण</vt:lpstr>
      <vt:lpstr>परिणामकारक रचनेतील आवश्यक बाबी</vt:lpstr>
      <vt:lpstr>जाहिरात रचनेचे महत्त्व</vt:lpstr>
      <vt:lpstr>जाहिरात प्रसारित करण्याचा कार्यवाहीत्मक प्रकार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जाहिरातीची अंमलबजावणी आणि मूल्यमापन</dc:title>
  <dc:creator>917276736616</dc:creator>
  <cp:lastModifiedBy>ASCC MOKHADA</cp:lastModifiedBy>
  <cp:revision>14</cp:revision>
  <dcterms:created xsi:type="dcterms:W3CDTF">2022-12-29T15:56:02Z</dcterms:created>
  <dcterms:modified xsi:type="dcterms:W3CDTF">2023-01-02T11:05:49Z</dcterms:modified>
</cp:coreProperties>
</file>